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66" r:id="rId7"/>
  </p:sldMasterIdLst>
  <p:notesMasterIdLst>
    <p:notesMasterId r:id="rId32"/>
  </p:notesMasterIdLst>
  <p:sldIdLst>
    <p:sldId id="278" r:id="rId8"/>
    <p:sldId id="279" r:id="rId9"/>
    <p:sldId id="294" r:id="rId10"/>
    <p:sldId id="3884" r:id="rId11"/>
    <p:sldId id="3890" r:id="rId12"/>
    <p:sldId id="3892" r:id="rId13"/>
    <p:sldId id="296" r:id="rId14"/>
    <p:sldId id="295" r:id="rId15"/>
    <p:sldId id="3861" r:id="rId16"/>
    <p:sldId id="290" r:id="rId17"/>
    <p:sldId id="3893" r:id="rId18"/>
    <p:sldId id="3872" r:id="rId19"/>
    <p:sldId id="3836" r:id="rId20"/>
    <p:sldId id="297" r:id="rId21"/>
    <p:sldId id="286" r:id="rId22"/>
    <p:sldId id="3886" r:id="rId23"/>
    <p:sldId id="293" r:id="rId24"/>
    <p:sldId id="281" r:id="rId25"/>
    <p:sldId id="3887" r:id="rId26"/>
    <p:sldId id="3889" r:id="rId27"/>
    <p:sldId id="3888" r:id="rId28"/>
    <p:sldId id="291" r:id="rId29"/>
    <p:sldId id="3885" r:id="rId30"/>
    <p:sldId id="3865" r:id="rId3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E9AED-ECCE-43CB-A7B4-AB83A6422C41}" v="2" dt="2025-09-05T17:32:35.94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Reginald" userId="46b2b0f4-eec7-426c-9d2d-1dd4c3664997" providerId="ADAL" clId="{1ABE9AED-ECCE-43CB-A7B4-AB83A6422C41}"/>
    <pc:docChg chg="custSel delSld modSld delMainMaster">
      <pc:chgData name="Lawrence, Reginald" userId="46b2b0f4-eec7-426c-9d2d-1dd4c3664997" providerId="ADAL" clId="{1ABE9AED-ECCE-43CB-A7B4-AB83A6422C41}" dt="2025-09-05T17:35:38.388" v="121" actId="47"/>
      <pc:docMkLst>
        <pc:docMk/>
      </pc:docMkLst>
      <pc:sldChg chg="addSp modSp mod">
        <pc:chgData name="Lawrence, Reginald" userId="46b2b0f4-eec7-426c-9d2d-1dd4c3664997" providerId="ADAL" clId="{1ABE9AED-ECCE-43CB-A7B4-AB83A6422C41}" dt="2025-09-05T17:32:39.868" v="31" actId="1076"/>
        <pc:sldMkLst>
          <pc:docMk/>
          <pc:sldMk cId="2131568492" sldId="278"/>
        </pc:sldMkLst>
        <pc:picChg chg="add mod">
          <ac:chgData name="Lawrence, Reginald" userId="46b2b0f4-eec7-426c-9d2d-1dd4c3664997" providerId="ADAL" clId="{1ABE9AED-ECCE-43CB-A7B4-AB83A6422C41}" dt="2025-09-05T17:32:39.868" v="31" actId="1076"/>
          <ac:picMkLst>
            <pc:docMk/>
            <pc:sldMk cId="2131568492" sldId="278"/>
            <ac:picMk id="4" creationId="{D9A226FB-1446-D35F-A944-1A165472F452}"/>
          </ac:picMkLst>
        </pc:picChg>
      </pc:sldChg>
      <pc:sldChg chg="del">
        <pc:chgData name="Lawrence, Reginald" userId="46b2b0f4-eec7-426c-9d2d-1dd4c3664997" providerId="ADAL" clId="{1ABE9AED-ECCE-43CB-A7B4-AB83A6422C41}" dt="2025-09-05T17:29:38.366" v="2" actId="47"/>
        <pc:sldMkLst>
          <pc:docMk/>
          <pc:sldMk cId="3111325820" sldId="292"/>
        </pc:sldMkLst>
      </pc:sldChg>
      <pc:sldChg chg="del">
        <pc:chgData name="Lawrence, Reginald" userId="46b2b0f4-eec7-426c-9d2d-1dd4c3664997" providerId="ADAL" clId="{1ABE9AED-ECCE-43CB-A7B4-AB83A6422C41}" dt="2025-09-05T17:34:34.733" v="70" actId="47"/>
        <pc:sldMkLst>
          <pc:docMk/>
          <pc:sldMk cId="2306563985" sldId="303"/>
        </pc:sldMkLst>
      </pc:sldChg>
      <pc:sldChg chg="del">
        <pc:chgData name="Lawrence, Reginald" userId="46b2b0f4-eec7-426c-9d2d-1dd4c3664997" providerId="ADAL" clId="{1ABE9AED-ECCE-43CB-A7B4-AB83A6422C41}" dt="2025-09-05T17:34:39.788" v="71" actId="47"/>
        <pc:sldMkLst>
          <pc:docMk/>
          <pc:sldMk cId="2753798345" sldId="304"/>
        </pc:sldMkLst>
      </pc:sldChg>
      <pc:sldChg chg="del">
        <pc:chgData name="Lawrence, Reginald" userId="46b2b0f4-eec7-426c-9d2d-1dd4c3664997" providerId="ADAL" clId="{1ABE9AED-ECCE-43CB-A7B4-AB83A6422C41}" dt="2025-09-05T17:35:38.388" v="121" actId="47"/>
        <pc:sldMkLst>
          <pc:docMk/>
          <pc:sldMk cId="1858700841" sldId="3867"/>
        </pc:sldMkLst>
      </pc:sldChg>
      <pc:sldChg chg="delSp modSp mod">
        <pc:chgData name="Lawrence, Reginald" userId="46b2b0f4-eec7-426c-9d2d-1dd4c3664997" providerId="ADAL" clId="{1ABE9AED-ECCE-43CB-A7B4-AB83A6422C41}" dt="2025-09-05T17:29:04.560" v="1" actId="478"/>
        <pc:sldMkLst>
          <pc:docMk/>
          <pc:sldMk cId="3196853718" sldId="3886"/>
        </pc:sldMkLst>
        <pc:spChg chg="del mod">
          <ac:chgData name="Lawrence, Reginald" userId="46b2b0f4-eec7-426c-9d2d-1dd4c3664997" providerId="ADAL" clId="{1ABE9AED-ECCE-43CB-A7B4-AB83A6422C41}" dt="2025-09-05T17:29:04.560" v="1" actId="478"/>
          <ac:spMkLst>
            <pc:docMk/>
            <pc:sldMk cId="3196853718" sldId="3886"/>
            <ac:spMk id="12" creationId="{47403D94-E00B-CFF0-95AA-A7DE9465ED5D}"/>
          </ac:spMkLst>
        </pc:spChg>
      </pc:sldChg>
      <pc:sldChg chg="addSp delSp modSp mod">
        <pc:chgData name="Lawrence, Reginald" userId="46b2b0f4-eec7-426c-9d2d-1dd4c3664997" providerId="ADAL" clId="{1ABE9AED-ECCE-43CB-A7B4-AB83A6422C41}" dt="2025-09-05T17:32:23.250" v="29"/>
        <pc:sldMkLst>
          <pc:docMk/>
          <pc:sldMk cId="155125495" sldId="3887"/>
        </pc:sldMkLst>
        <pc:spChg chg="mod">
          <ac:chgData name="Lawrence, Reginald" userId="46b2b0f4-eec7-426c-9d2d-1dd4c3664997" providerId="ADAL" clId="{1ABE9AED-ECCE-43CB-A7B4-AB83A6422C41}" dt="2025-09-05T17:30:28.793" v="28" actId="20577"/>
          <ac:spMkLst>
            <pc:docMk/>
            <pc:sldMk cId="155125495" sldId="3887"/>
            <ac:spMk id="8" creationId="{EB4D5B76-23B7-4FD1-29E8-CF0807EE53AF}"/>
          </ac:spMkLst>
        </pc:spChg>
        <pc:spChg chg="del">
          <ac:chgData name="Lawrence, Reginald" userId="46b2b0f4-eec7-426c-9d2d-1dd4c3664997" providerId="ADAL" clId="{1ABE9AED-ECCE-43CB-A7B4-AB83A6422C41}" dt="2025-09-05T17:30:03.678" v="3" actId="478"/>
          <ac:spMkLst>
            <pc:docMk/>
            <pc:sldMk cId="155125495" sldId="3887"/>
            <ac:spMk id="13" creationId="{A68DFD4D-E152-BD2C-D0EC-62B1A1EF6BE5}"/>
          </ac:spMkLst>
        </pc:spChg>
        <pc:picChg chg="add mod">
          <ac:chgData name="Lawrence, Reginald" userId="46b2b0f4-eec7-426c-9d2d-1dd4c3664997" providerId="ADAL" clId="{1ABE9AED-ECCE-43CB-A7B4-AB83A6422C41}" dt="2025-09-05T17:32:23.250" v="29"/>
          <ac:picMkLst>
            <pc:docMk/>
            <pc:sldMk cId="155125495" sldId="3887"/>
            <ac:picMk id="14" creationId="{75F166F4-683D-A49F-1523-E5EB6709CB01}"/>
          </ac:picMkLst>
        </pc:picChg>
      </pc:sldChg>
      <pc:sldChg chg="modSp mod">
        <pc:chgData name="Lawrence, Reginald" userId="46b2b0f4-eec7-426c-9d2d-1dd4c3664997" providerId="ADAL" clId="{1ABE9AED-ECCE-43CB-A7B4-AB83A6422C41}" dt="2025-09-05T17:35:05.563" v="120" actId="20577"/>
        <pc:sldMkLst>
          <pc:docMk/>
          <pc:sldMk cId="3373504546" sldId="3888"/>
        </pc:sldMkLst>
        <pc:graphicFrameChg chg="modGraphic">
          <ac:chgData name="Lawrence, Reginald" userId="46b2b0f4-eec7-426c-9d2d-1dd4c3664997" providerId="ADAL" clId="{1ABE9AED-ECCE-43CB-A7B4-AB83A6422C41}" dt="2025-09-05T17:35:05.563" v="120" actId="20577"/>
          <ac:graphicFrameMkLst>
            <pc:docMk/>
            <pc:sldMk cId="3373504546" sldId="3888"/>
            <ac:graphicFrameMk id="3" creationId="{90A4DCBB-ADBF-22E1-C302-EE0BF2B4FED6}"/>
          </ac:graphicFrameMkLst>
        </pc:graphicFrameChg>
      </pc:sldChg>
      <pc:sldChg chg="modSp mod">
        <pc:chgData name="Lawrence, Reginald" userId="46b2b0f4-eec7-426c-9d2d-1dd4c3664997" providerId="ADAL" clId="{1ABE9AED-ECCE-43CB-A7B4-AB83A6422C41}" dt="2025-09-05T17:34:07.648" v="69" actId="20577"/>
        <pc:sldMkLst>
          <pc:docMk/>
          <pc:sldMk cId="3270255449" sldId="3889"/>
        </pc:sldMkLst>
        <pc:graphicFrameChg chg="modGraphic">
          <ac:chgData name="Lawrence, Reginald" userId="46b2b0f4-eec7-426c-9d2d-1dd4c3664997" providerId="ADAL" clId="{1ABE9AED-ECCE-43CB-A7B4-AB83A6422C41}" dt="2025-09-05T17:33:23.066" v="39" actId="20577"/>
          <ac:graphicFrameMkLst>
            <pc:docMk/>
            <pc:sldMk cId="3270255449" sldId="3889"/>
            <ac:graphicFrameMk id="15" creationId="{B40945B2-356A-59F9-41DE-0B08F272E404}"/>
          </ac:graphicFrameMkLst>
        </pc:graphicFrameChg>
        <pc:graphicFrameChg chg="modGraphic">
          <ac:chgData name="Lawrence, Reginald" userId="46b2b0f4-eec7-426c-9d2d-1dd4c3664997" providerId="ADAL" clId="{1ABE9AED-ECCE-43CB-A7B4-AB83A6422C41}" dt="2025-09-05T17:34:07.648" v="69" actId="20577"/>
          <ac:graphicFrameMkLst>
            <pc:docMk/>
            <pc:sldMk cId="3270255449" sldId="3889"/>
            <ac:graphicFrameMk id="18" creationId="{148A1D9D-F432-7CC0-030B-6D73F11CBAB4}"/>
          </ac:graphicFrameMkLst>
        </pc:graphicFrameChg>
      </pc:sldChg>
      <pc:sldMasterChg chg="del delSldLayout">
        <pc:chgData name="Lawrence, Reginald" userId="46b2b0f4-eec7-426c-9d2d-1dd4c3664997" providerId="ADAL" clId="{1ABE9AED-ECCE-43CB-A7B4-AB83A6422C41}" dt="2025-09-05T17:34:39.788" v="71" actId="47"/>
        <pc:sldMasterMkLst>
          <pc:docMk/>
          <pc:sldMasterMk cId="24227599" sldId="2147483778"/>
        </pc:sldMasterMkLst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1283627946" sldId="2147483779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1094213053" sldId="2147483780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577897724" sldId="2147483781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2270627105" sldId="2147483782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2115718512" sldId="2147483783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829001004" sldId="2147483784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944823082" sldId="2147483785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988553595" sldId="2147483786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1718262382" sldId="2147483787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53296805" sldId="2147483788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2345388579" sldId="2147483789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2718626877" sldId="2147483790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886610445" sldId="2147483791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929590422" sldId="2147483792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2734705345" sldId="2147483793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156273585" sldId="2147483794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3799255113" sldId="2147483795"/>
          </pc:sldLayoutMkLst>
        </pc:sldLayoutChg>
        <pc:sldLayoutChg chg="del">
          <pc:chgData name="Lawrence, Reginald" userId="46b2b0f4-eec7-426c-9d2d-1dd4c3664997" providerId="ADAL" clId="{1ABE9AED-ECCE-43CB-A7B4-AB83A6422C41}" dt="2025-09-05T17:34:39.788" v="71" actId="47"/>
          <pc:sldLayoutMkLst>
            <pc:docMk/>
            <pc:sldMasterMk cId="24227599" sldId="2147483778"/>
            <pc:sldLayoutMk cId="1073430393" sldId="214748379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Increase student knowledge of new math standards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Math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2019" custLinFactNeighborY="-22605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2855" custLinFactNeighborY="-22605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2259" custLinFactNeighborY="-22605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pPr>
            <a:buClr>
              <a:srgbClr val="000000"/>
            </a:buClr>
            <a:buSzPts val="1000"/>
          </a:pPr>
          <a:r>
            <a:rPr lang="en-US" b="1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ELA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Improve</a:t>
          </a:r>
          <a:r>
            <a:rPr lang="en-US" baseline="0" dirty="0"/>
            <a:t> student attendance 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average attendance rate from 95% to96%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CCRPI Attendance Rate 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5300" custLinFactNeighborY="-13011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1060" custLinFactNeighborY="-13080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4016" custLinFactNeighborY="-13080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Fall 2021</a:t>
          </a:r>
        </a:p>
        <a:p>
          <a:r>
            <a:rPr lang="en-US" b="0" i="0" u="none" dirty="0"/>
            <a:t>GO Team Developed 2021-2025 Strategic Plan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Summer</a:t>
          </a:r>
        </a:p>
        <a:p>
          <a:r>
            <a:rPr lang="en-US" dirty="0"/>
            <a:t>School Leadership completed Needs Assessment and defined overarching needs</a:t>
          </a:r>
        </a:p>
        <a:p>
          <a:endParaRPr lang="en-US" dirty="0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August</a:t>
          </a:r>
        </a:p>
        <a:p>
          <a:r>
            <a:rPr lang="en-US" b="0" u="none" dirty="0"/>
            <a:t>School Leadership completed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Sept. – Dec. </a:t>
          </a:r>
          <a:endParaRPr lang="en-US" b="0" u="none" dirty="0"/>
        </a:p>
        <a:p>
          <a:pPr rtl="0"/>
          <a:r>
            <a:rPr lang="en-US" b="0" u="none" dirty="0">
              <a:latin typeface="Tw Cen MT"/>
            </a:rPr>
            <a:t>GO Team reviews progress on current strategic plan. </a:t>
          </a:r>
        </a:p>
        <a:p>
          <a:endParaRPr lang="en-US" b="0" u="none" dirty="0">
            <a:latin typeface="Tw Cen MT"/>
          </a:endParaRPr>
        </a:p>
        <a:p>
          <a:r>
            <a:rPr lang="en-US" b="1" u="none" dirty="0">
              <a:latin typeface="Tw Cen MT"/>
            </a:rPr>
            <a:t>GO Team develops 2025-2030 School Strategic Plan </a:t>
          </a:r>
          <a:endParaRPr lang="en-US" b="1" dirty="0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Before Winter Break</a:t>
          </a:r>
        </a:p>
        <a:p>
          <a:r>
            <a:rPr lang="en-US" b="1" dirty="0"/>
            <a:t>GO Team </a:t>
          </a:r>
          <a:r>
            <a:rPr lang="en-US" dirty="0"/>
            <a:t>will take action (vote) on the rank of the strategic plan priorities for </a:t>
          </a:r>
          <a:r>
            <a:rPr lang="en-US" dirty="0">
              <a:latin typeface="Tw Cen MT"/>
            </a:rPr>
            <a:t>SY26-27</a:t>
          </a:r>
          <a:r>
            <a:rPr lang="en-US" dirty="0"/>
            <a:t>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  <a:endParaRPr lang="en-US" dirty="0"/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24387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Increase student knowledge of new math standards</a:t>
          </a:r>
        </a:p>
      </dsp:txBody>
      <dsp:txXfrm>
        <a:off x="67186" y="656551"/>
        <a:ext cx="2049589" cy="1375670"/>
      </dsp:txXfrm>
    </dsp:sp>
    <dsp:sp modelId="{D61C3C11-0882-4EAF-ABF8-532F091DF920}">
      <dsp:nvSpPr>
        <dsp:cNvPr id="0" name=""/>
        <dsp:cNvSpPr/>
      </dsp:nvSpPr>
      <dsp:spPr>
        <a:xfrm>
          <a:off x="2374878" y="1079623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74878" y="1185528"/>
        <a:ext cx="319510" cy="317716"/>
      </dsp:txXfrm>
    </dsp:sp>
    <dsp:sp modelId="{810413E1-B41A-4A73-99A1-F0B366F6CDE2}">
      <dsp:nvSpPr>
        <dsp:cNvPr id="0" name=""/>
        <dsp:cNvSpPr/>
      </dsp:nvSpPr>
      <dsp:spPr>
        <a:xfrm>
          <a:off x="3020790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Math assessments by 3%</a:t>
          </a:r>
        </a:p>
      </dsp:txBody>
      <dsp:txXfrm>
        <a:off x="3063589" y="656551"/>
        <a:ext cx="2049589" cy="1375670"/>
      </dsp:txXfrm>
    </dsp:sp>
    <dsp:sp modelId="{EB37E565-04CD-4728-8780-80F51E812A81}">
      <dsp:nvSpPr>
        <dsp:cNvPr id="0" name=""/>
        <dsp:cNvSpPr/>
      </dsp:nvSpPr>
      <dsp:spPr>
        <a:xfrm>
          <a:off x="5365186" y="1079623"/>
          <a:ext cx="443522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65186" y="1185528"/>
        <a:ext cx="310465" cy="317716"/>
      </dsp:txXfrm>
    </dsp:sp>
    <dsp:sp modelId="{E9CF8C3A-61B4-4C28-BC4D-7FA17CF858A9}">
      <dsp:nvSpPr>
        <dsp:cNvPr id="0" name=""/>
        <dsp:cNvSpPr/>
      </dsp:nvSpPr>
      <dsp:spPr>
        <a:xfrm>
          <a:off x="5992812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35611" y="656551"/>
        <a:ext cx="2049589" cy="1375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None/>
          </a:pPr>
          <a:r>
            <a:rPr lang="en-US" sz="1800" b="1" kern="1200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sz="1800" kern="1200" dirty="0"/>
        </a:p>
      </dsp:txBody>
      <dsp:txXfrm>
        <a:off x="44665" y="585897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55850" y="1030073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ELA assessments by 3%</a:t>
          </a:r>
        </a:p>
      </dsp:txBody>
      <dsp:txXfrm>
        <a:off x="3033928" y="585897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45112" y="1030073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23190" y="585897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52409" y="559998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</a:t>
          </a:r>
          <a:r>
            <a:rPr lang="en-US" sz="2100" kern="1200" baseline="0" dirty="0"/>
            <a:t> student attendance </a:t>
          </a:r>
          <a:endParaRPr lang="en-US" sz="2100" kern="1200" dirty="0"/>
        </a:p>
      </dsp:txBody>
      <dsp:txXfrm>
        <a:off x="89931" y="597520"/>
        <a:ext cx="2060143" cy="1206068"/>
      </dsp:txXfrm>
    </dsp:sp>
    <dsp:sp modelId="{D61C3C11-0882-4EAF-ABF8-532F091DF920}">
      <dsp:nvSpPr>
        <dsp:cNvPr id="0" name=""/>
        <dsp:cNvSpPr/>
      </dsp:nvSpPr>
      <dsp:spPr>
        <a:xfrm rot="21598971">
          <a:off x="2392062" y="935345"/>
          <a:ext cx="433466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92062" y="1041269"/>
        <a:ext cx="303426" cy="317716"/>
      </dsp:txXfrm>
    </dsp:sp>
    <dsp:sp modelId="{810413E1-B41A-4A73-99A1-F0B366F6CDE2}">
      <dsp:nvSpPr>
        <dsp:cNvPr id="0" name=""/>
        <dsp:cNvSpPr/>
      </dsp:nvSpPr>
      <dsp:spPr>
        <a:xfrm>
          <a:off x="3005459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average attendance rate from 95% to96%</a:t>
          </a:r>
        </a:p>
      </dsp:txBody>
      <dsp:txXfrm>
        <a:off x="3042981" y="596636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53688" y="934907"/>
          <a:ext cx="45164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353688" y="1040812"/>
        <a:ext cx="316153" cy="317716"/>
      </dsp:txXfrm>
    </dsp:sp>
    <dsp:sp modelId="{E9CF8C3A-61B4-4C28-BC4D-7FA17CF858A9}">
      <dsp:nvSpPr>
        <dsp:cNvPr id="0" name=""/>
        <dsp:cNvSpPr/>
      </dsp:nvSpPr>
      <dsp:spPr>
        <a:xfrm>
          <a:off x="5992812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CCRPI Attendance Rate </a:t>
          </a:r>
        </a:p>
      </dsp:txBody>
      <dsp:txXfrm>
        <a:off x="6030334" y="596636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GO Team Developed 2021-2025 Strategic Plan</a:t>
          </a:r>
          <a:endParaRPr lang="en-US" sz="1100" kern="1200" dirty="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  <a:endParaRPr lang="en-US" sz="3800" kern="1200" dirty="0"/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Leadership completed Needs Assessment and defined overarching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  <a:endParaRPr lang="en-US" sz="3800" kern="1200" dirty="0"/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Leadership completed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  <a:endParaRPr lang="en-US" sz="3800" kern="1200" dirty="0"/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Sept. – Dec. </a:t>
          </a:r>
          <a:endParaRPr lang="en-US" sz="1100" b="0" u="none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latin typeface="Tw Cen MT"/>
            </a:rPr>
            <a:t>GO Team reviews progress on current strategic plan.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 dirty="0">
            <a:latin typeface="Tw Cen M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 dirty="0">
              <a:latin typeface="Tw Cen MT"/>
            </a:rPr>
            <a:t>GO Team develops 2025-2030 School Strategic Plan </a:t>
          </a:r>
          <a:endParaRPr lang="en-US" sz="1100" b="1" kern="1200" dirty="0"/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  <a:endParaRPr lang="en-US" sz="3800" kern="1200" dirty="0"/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GO Team </a:t>
          </a:r>
          <a:r>
            <a:rPr lang="en-US" sz="1100" kern="1200" dirty="0"/>
            <a:t>will take action (vote) on the rank of the strategic plan priorities for </a:t>
          </a:r>
          <a:r>
            <a:rPr lang="en-US" sz="1100" kern="1200" dirty="0">
              <a:latin typeface="Tw Cen MT"/>
            </a:rPr>
            <a:t>SY26-27</a:t>
          </a:r>
          <a:r>
            <a:rPr lang="en-US" sz="1100" kern="1200" dirty="0"/>
            <a:t>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  <a:endParaRPr lang="en-US" sz="3800" kern="1200" dirty="0"/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30DA-BA06-5FE6-D79D-D6E662A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23E9A-3155-FAFB-CB43-8B2BCE50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6B24-469F-A596-05AF-2ACAD664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r>
              <a:rPr lang="en-US" sz="1400"/>
              <a:t>Before </a:t>
            </a:r>
            <a:r>
              <a:rPr lang="en-US" sz="1400" dirty="0"/>
              <a:t>we move on, I want to highlight an important upcoming event: the </a:t>
            </a:r>
            <a:r>
              <a:rPr lang="en-US" sz="1400" b="1" dirty="0"/>
              <a:t>G3 Summit</a:t>
            </a:r>
            <a:r>
              <a:rPr lang="en-US" sz="1400" dirty="0"/>
              <a:t> on </a:t>
            </a:r>
            <a:r>
              <a:rPr lang="en-US" sz="1400" b="1" dirty="0"/>
              <a:t>Saturday, September 27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We need as many GO Team members as possible to attend</a:t>
            </a:r>
            <a:r>
              <a:rPr lang="en-US" sz="1400" dirty="0"/>
              <a:t> — this is a critical opportunity to come together, in person, and shape the future of our schools. Strategic planning for 2025–2030 is underway, and your voices, ideas, and leadership are essential.</a:t>
            </a:r>
          </a:p>
          <a:p>
            <a:endParaRPr lang="en-US" sz="1400" dirty="0"/>
          </a:p>
          <a:p>
            <a:r>
              <a:rPr lang="en-US" sz="1400" dirty="0"/>
              <a:t>You’ll be learning about your school’s new strategic plan, best practices for stakeholder engagement, and how this work connects to </a:t>
            </a:r>
            <a:r>
              <a:rPr lang="en-US" sz="1400" b="1" dirty="0"/>
              <a:t>APS Forward 2040</a:t>
            </a:r>
            <a:r>
              <a:rPr lang="en-US" sz="1400" dirty="0"/>
              <a:t> — plus much more.</a:t>
            </a:r>
          </a:p>
          <a:p>
            <a:endParaRPr lang="en-US" sz="1400" dirty="0"/>
          </a:p>
          <a:p>
            <a:r>
              <a:rPr lang="en-US" sz="1400" dirty="0"/>
              <a:t>Please save the date and plan to attend! Come ready to collaborate, contribute, and create the future together.</a:t>
            </a:r>
          </a:p>
          <a:p>
            <a:endParaRPr lang="en-US" sz="1400" dirty="0"/>
          </a:p>
          <a:p>
            <a:r>
              <a:rPr lang="en-US" sz="1400" dirty="0"/>
              <a:t>More information will be coming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65BA-6EDC-CCA2-C40C-790A6DBD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4D52-1E91-D35B-D892-518B200C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8A4A3-51D6-5084-2E79-409DA941A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ECC5F-FB16-0570-2636-1E0EBDE7F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400" dirty="0"/>
              <a:t>Next, we’re going to discuss stakeholder engagement.  As a charter system, the decisions the GO Team makes shapes our school’s future — and the best decisions come from hearing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 diverse voices within our school community.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When we bring families, students, staff, and our community into the work—not just into the audience—we get stronger ideas, better outcomes, and a shared vision we can all stand behind.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C07B-70E7-113B-E2E3-3A382F189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EF1F2-DDBA-5C8B-9444-B4D6FC70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8893A-9E3C-489A-113F-C0994CC4C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9EC68-3E3F-BFA3-82E2-6D3EB0546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400" dirty="0"/>
              <a:t>Here’s the challenge: We’re going to look at four groups—Families, Students, Staff, and Community.</a:t>
            </a:r>
          </a:p>
          <a:p>
            <a:endParaRPr lang="en-US" sz="1400" dirty="0"/>
          </a:p>
          <a:p>
            <a:r>
              <a:rPr lang="en-US" sz="1400" dirty="0"/>
              <a:t>For each one, we’ll answer three questions:</a:t>
            </a:r>
          </a:p>
          <a:p>
            <a:br>
              <a:rPr lang="en-US" sz="1400" dirty="0"/>
            </a:br>
            <a:r>
              <a:rPr lang="en-US" sz="1400" b="1" dirty="0"/>
              <a:t>INFORM</a:t>
            </a:r>
            <a:r>
              <a:rPr lang="en-US" sz="1400" dirty="0"/>
              <a:t> – What’s a fun or unexpected way to keep them in the loop?</a:t>
            </a:r>
            <a:br>
              <a:rPr lang="en-US" sz="1400" dirty="0"/>
            </a:br>
            <a:r>
              <a:rPr lang="en-US" sz="1400" b="1" dirty="0"/>
              <a:t>INPUT</a:t>
            </a:r>
            <a:r>
              <a:rPr lang="en-US" sz="1400" dirty="0"/>
              <a:t> – What’s a meaningful way to get their ideas or feedback?</a:t>
            </a:r>
            <a:br>
              <a:rPr lang="en-US" sz="1400" dirty="0"/>
            </a:br>
            <a:r>
              <a:rPr lang="en-US" sz="1400" b="1" dirty="0"/>
              <a:t>INVITE</a:t>
            </a:r>
            <a:r>
              <a:rPr lang="en-US" sz="1400" dirty="0"/>
              <a:t> – How can we bring them into the </a:t>
            </a:r>
            <a:r>
              <a:rPr lang="en-US" sz="1400" i="1" dirty="0"/>
              <a:t>work</a:t>
            </a:r>
            <a:r>
              <a:rPr lang="en-US" sz="1400" dirty="0"/>
              <a:t>, not just the audience?</a:t>
            </a:r>
          </a:p>
          <a:p>
            <a:endParaRPr lang="en-US" sz="1400" dirty="0"/>
          </a:p>
          <a:p>
            <a:r>
              <a:rPr lang="en-US" sz="1400" dirty="0"/>
              <a:t>Let’s get creative, get specific, and push past the usual answers.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A6DFB-E5EA-10C5-D166-637778DD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78F5D-0401-7900-401B-BE8D1B90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EB8AF-E496-5ADA-EBA3-3977D83CC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3437-66E1-55E3-8239-D9EFFBF2F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Here’s the challenge: We’re going to look at four groups—Families, Students, Staff, and Community.</a:t>
            </a:r>
          </a:p>
          <a:p>
            <a:endParaRPr lang="en-US" dirty="0"/>
          </a:p>
          <a:p>
            <a:r>
              <a:rPr lang="en-US" dirty="0"/>
              <a:t>For each one, we’ll answer three questions:</a:t>
            </a:r>
          </a:p>
          <a:p>
            <a:br>
              <a:rPr lang="en-US" dirty="0"/>
            </a:br>
            <a:r>
              <a:rPr lang="en-US" b="1" dirty="0"/>
              <a:t>INFORM</a:t>
            </a:r>
            <a:r>
              <a:rPr lang="en-US" dirty="0"/>
              <a:t> – What’s a fun or unexpected way to keep them in the loop?</a:t>
            </a:r>
            <a:br>
              <a:rPr lang="en-US" dirty="0"/>
            </a:br>
            <a:r>
              <a:rPr lang="en-US" b="1" dirty="0"/>
              <a:t>INPUT</a:t>
            </a:r>
            <a:r>
              <a:rPr lang="en-US" dirty="0"/>
              <a:t> – What’s a meaningful way to get their ideas or feedback?</a:t>
            </a:r>
            <a:br>
              <a:rPr lang="en-US" dirty="0"/>
            </a:br>
            <a:r>
              <a:rPr lang="en-US" b="1" dirty="0"/>
              <a:t>INVITE</a:t>
            </a:r>
            <a:r>
              <a:rPr lang="en-US" dirty="0"/>
              <a:t> – How can we bring them into the </a:t>
            </a:r>
            <a:r>
              <a:rPr lang="en-US" i="1" dirty="0"/>
              <a:t>work</a:t>
            </a:r>
            <a:r>
              <a:rPr lang="en-US" dirty="0"/>
              <a:t>, not just the audience?</a:t>
            </a:r>
          </a:p>
          <a:p>
            <a:endParaRPr lang="en-US" dirty="0"/>
          </a:p>
          <a:p>
            <a:r>
              <a:rPr lang="en-US" dirty="0"/>
              <a:t>Let’s get creative, get specific, and push past the </a:t>
            </a:r>
            <a:r>
              <a:rPr lang="en-US"/>
              <a:t>usual answers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1DD-2F23-B488-8EC7-779CD949F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777-22C7-B190-BC76-20D1A8A1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E7D1-8282-1623-4D9B-4ADE8006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1A6D3-83C1-DB9E-A8DB-39F6BDEC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152-C321-D56F-1C91-29F86847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1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78-762C-91EF-075F-5AADC9C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CDC1B-F8D5-2691-3A09-4EB6E89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AF81-3C63-7AA2-59A0-45646B29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Principals: Based on your15-Day count, please give your GO Team an overview of your projected vs. 8/22 enrolled numbers as well as information on your FY26 budget adjustment.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8975-83DF-150B-101F-6A3FD893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r>
              <a:rPr lang="en-US" sz="1400" dirty="0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 sz="1400" dirty="0"/>
          </a:p>
          <a:p>
            <a:r>
              <a:rPr lang="en-US" sz="1400" dirty="0"/>
              <a:t>Over the summer, the taskforce has been hard at work reviewing data, exploring options, and engaging in important planning conversations. </a:t>
            </a:r>
            <a:r>
              <a:rPr lang="en-US" sz="1400" dirty="0">
                <a:solidFill>
                  <a:srgbClr val="0070C0"/>
                </a:solidFill>
              </a:rPr>
              <a:t>[Name of Representative]</a:t>
            </a:r>
            <a:r>
              <a:rPr lang="en-US" sz="1400" dirty="0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 sz="1400" dirty="0"/>
          </a:p>
          <a:p>
            <a:r>
              <a:rPr lang="en-US" sz="1400" i="1" dirty="0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Thank you </a:t>
            </a:r>
            <a:r>
              <a:rPr lang="en-US" sz="1400" dirty="0">
                <a:solidFill>
                  <a:srgbClr val="0070C0"/>
                </a:solidFill>
              </a:rPr>
              <a:t>[Name of Representative]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A report will be presented to the Board at its August 11 meeting, and the options will become public the week </a:t>
            </a:r>
            <a:r>
              <a:rPr lang="en-US" sz="1400"/>
              <a:t>of August 18. </a:t>
            </a:r>
          </a:p>
          <a:p>
            <a:endParaRPr lang="en-US" sz="1400"/>
          </a:p>
          <a:p>
            <a:r>
              <a:rPr lang="en-US" sz="1400" dirty="0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 sz="1400" dirty="0"/>
          </a:p>
          <a:p>
            <a:r>
              <a:rPr lang="en-US" sz="1400" dirty="0"/>
              <a:t>On each date, there will be a virtual meeting at noon and an in-person meeting at the Central Office at 6PM.</a:t>
            </a:r>
          </a:p>
          <a:p>
            <a:r>
              <a:rPr lang="en-US" sz="1400" dirty="0"/>
              <a:t>   </a:t>
            </a:r>
          </a:p>
          <a:p>
            <a:r>
              <a:rPr lang="en-US" sz="1400" dirty="0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0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8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9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4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9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3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6.svg"/><Relationship Id="rId5" Type="http://schemas.openxmlformats.org/officeDocument/2006/relationships/image" Target="../media/image27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40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Manor Elementary</a:t>
            </a:r>
          </a:p>
        </p:txBody>
      </p:sp>
      <p:pic>
        <p:nvPicPr>
          <p:cNvPr id="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D9A226FB-1446-D35F-A944-1A165472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" y="2979617"/>
            <a:ext cx="3349785" cy="35931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Glows &amp; Grows</a:t>
            </a:r>
            <a:br>
              <a:rPr lang="en-US" dirty="0"/>
            </a:br>
            <a:br>
              <a:rPr lang="en-US" dirty="0"/>
            </a:br>
            <a:r>
              <a:rPr lang="en-US" sz="1100" dirty="0">
                <a:solidFill>
                  <a:schemeClr val="tx1"/>
                </a:solidFill>
              </a:rPr>
              <a:t>ELA/Reading</a:t>
            </a:r>
            <a:br>
              <a:rPr lang="en-US" sz="1100" dirty="0"/>
            </a:br>
            <a:r>
              <a:rPr lang="en-US" sz="1100" dirty="0"/>
              <a:t>Overall proficiency is 39.7%, with a +7.6-point gain from 2024.</a:t>
            </a:r>
            <a:br>
              <a:rPr lang="en-US" sz="1100" dirty="0"/>
            </a:br>
            <a:r>
              <a:rPr lang="en-US" sz="1100" dirty="0"/>
              <a:t>3rd grade showed exceptional growth (+27.1 pts), reaching 41.0% proficiency.</a:t>
            </a:r>
            <a:br>
              <a:rPr lang="en-US" sz="1100" dirty="0"/>
            </a:br>
            <a:r>
              <a:rPr lang="en-US" sz="1100" dirty="0"/>
              <a:t>5th grade also made strong gains (+9.2 pts to 46.7%).</a:t>
            </a:r>
            <a:br>
              <a:rPr lang="en-US" sz="1100" dirty="0"/>
            </a:br>
            <a:r>
              <a:rPr lang="en-US" sz="1100" dirty="0"/>
              <a:t>4th grade declined significantly by -10.7 pts to 29.7%</a:t>
            </a:r>
            <a:br>
              <a:rPr lang="en-US" sz="1100" dirty="0"/>
            </a:br>
            <a:r>
              <a:rPr lang="en-US" sz="1100" dirty="0">
                <a:solidFill>
                  <a:schemeClr val="tx1"/>
                </a:solidFill>
              </a:rPr>
              <a:t>Math</a:t>
            </a:r>
            <a:br>
              <a:rPr lang="en-US" sz="1100" dirty="0"/>
            </a:br>
            <a:r>
              <a:rPr lang="en-US" sz="1100" dirty="0"/>
              <a:t>Overall Math proficiency is 32.5%.</a:t>
            </a:r>
            <a:br>
              <a:rPr lang="en-US" sz="1100" dirty="0"/>
            </a:br>
            <a:r>
              <a:rPr lang="en-US" sz="1100" dirty="0"/>
              <a:t>5th grade was a bright spot with +19.4 pts (now at 44.4%).</a:t>
            </a:r>
            <a:br>
              <a:rPr lang="en-US" sz="1100" dirty="0"/>
            </a:br>
            <a:r>
              <a:rPr lang="en-US" sz="1100" dirty="0"/>
              <a:t>4th grade experienced a dramatic drop of -33.7 pts (now 19.4%), representing a major outlier.</a:t>
            </a:r>
            <a:br>
              <a:rPr lang="en-US" sz="1100" dirty="0"/>
            </a:br>
            <a:r>
              <a:rPr lang="en-US" sz="1100" dirty="0"/>
              <a:t>3rd grade held steady with a slight increase of +3.0 pts</a:t>
            </a:r>
            <a:br>
              <a:rPr lang="en-US" sz="1100" dirty="0"/>
            </a:br>
            <a:r>
              <a:rPr lang="en-US" sz="1100" dirty="0">
                <a:solidFill>
                  <a:schemeClr val="tx1"/>
                </a:solidFill>
              </a:rPr>
              <a:t>Science</a:t>
            </a:r>
            <a:br>
              <a:rPr lang="en-US" sz="1100" dirty="0"/>
            </a:br>
            <a:r>
              <a:rPr lang="en-US" sz="1100" dirty="0" err="1"/>
              <a:t>Science</a:t>
            </a:r>
            <a:r>
              <a:rPr lang="en-US" sz="1100" dirty="0"/>
              <a:t> proficiency rose to 46.7%, with a substantial +32.1-point gain, primarily driven by improvements in 5th grade performance West Manor Embargoed Mi….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are we on target to successfully ACCOMPLISH our priorities?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E4EE5-2D51-EE4C-BE41-5D85923F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E2CD09-85E5-7F89-1BEC-BB1D5538C1F0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296EA-7764-1720-7528-0E7A6695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Glows &amp; Grows</a:t>
            </a:r>
            <a:br>
              <a:rPr lang="en-US" dirty="0"/>
            </a:br>
            <a:br>
              <a:rPr lang="en-US" dirty="0"/>
            </a:br>
            <a:r>
              <a:rPr lang="en-US" sz="1200" dirty="0">
                <a:solidFill>
                  <a:schemeClr val="tx1"/>
                </a:solidFill>
              </a:rPr>
              <a:t>Bright Spots by Student Group</a:t>
            </a:r>
            <a:br>
              <a:rPr lang="en-US" sz="1200" dirty="0"/>
            </a:br>
            <a:r>
              <a:rPr lang="en-US" sz="1200" dirty="0"/>
              <a:t>Hispanic students excelled in ELA with a +13.7-point increase, reaching 47.1% proficiency.</a:t>
            </a:r>
            <a:br>
              <a:rPr lang="en-US" sz="1200" dirty="0"/>
            </a:br>
            <a:r>
              <a:rPr lang="en-US" sz="1200" dirty="0"/>
              <a:t>Black and ED students showed major gains in Science:</a:t>
            </a:r>
            <a:br>
              <a:rPr lang="en-US" sz="1200" dirty="0"/>
            </a:br>
            <a:r>
              <a:rPr lang="en-US" sz="1200" dirty="0"/>
              <a:t>Black students: +33.5 pts (48.5% proficient)</a:t>
            </a:r>
            <a:br>
              <a:rPr lang="en-US" sz="1200" dirty="0"/>
            </a:br>
            <a:r>
              <a:rPr lang="en-US" sz="1200" dirty="0"/>
              <a:t>ED students: +32.1 pts (46.7% proficient)</a:t>
            </a:r>
            <a:br>
              <a:rPr lang="en-US" sz="1200" dirty="0"/>
            </a:br>
            <a:r>
              <a:rPr lang="en-US" sz="1200" dirty="0"/>
              <a:t>Nearly all student groups demonstrated improvement in ELA, with the exception of EL students</a:t>
            </a:r>
            <a:br>
              <a:rPr lang="en-US" sz="1200" dirty="0"/>
            </a:br>
            <a:r>
              <a:rPr lang="en-US" sz="1200" dirty="0">
                <a:solidFill>
                  <a:schemeClr val="tx1"/>
                </a:solidFill>
              </a:rPr>
              <a:t>Declines to Monitor</a:t>
            </a:r>
            <a:br>
              <a:rPr lang="en-US" sz="1200" dirty="0"/>
            </a:br>
            <a:r>
              <a:rPr lang="en-US" sz="1200" dirty="0"/>
              <a:t>Hispanic students saw a sharp decline in Math (-25.5 pts).</a:t>
            </a:r>
            <a:br>
              <a:rPr lang="en-US" sz="1200" dirty="0"/>
            </a:br>
            <a:r>
              <a:rPr lang="en-US" sz="1200" dirty="0"/>
              <a:t>SWD students continue to struggle with very low performance in both ELA (11.1%) and Math (11.1%), despite a slight ELA gain.</a:t>
            </a:r>
            <a:br>
              <a:rPr lang="en-US" sz="1200" dirty="0"/>
            </a:br>
            <a:r>
              <a:rPr lang="en-US" sz="1200" dirty="0"/>
              <a:t>EL students declined in ELA (-6.4) and performed below average in Math (33.3%).</a:t>
            </a:r>
            <a:br>
              <a:rPr lang="en-US" sz="1200" dirty="0"/>
            </a:br>
            <a:r>
              <a:rPr lang="en-US" sz="1200" dirty="0"/>
              <a:t>ED students showed no ELA growth and a -3.4 pt drop in Math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EA31FD7-94F2-41F1-532D-86C77CCB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90B492-5606-F0B3-4DF0-E94C4D410E44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18D54D9-EB95-02F1-D331-DE6C7612F594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are we on target to successfully ACCOMPLISH our priorities?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2567D6-D83A-068A-8992-8B4E2DF9101C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20B416-EC6F-F0C4-9401-0C75398472AB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BE00C2-093B-870B-6ABC-24C9112A3F3A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AB03E5-38F5-AD92-606D-96DE0B5CCF7C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E04FC7-2393-AE94-818C-B913837F1BA2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7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5" y="183823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 dirty="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r>
              <a:rPr lang="en-US" b="1" kern="1200" dirty="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What do you notice?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What are your wonderings?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Based on our school’s trend data from MAP assessments and end-of-year test assessments, which student sub-groups and grade levels showed the most significant gaps or unexpected trends?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Based on our school’s trend data from MAP assessments, Milestones and other indicators, are there specific trends that require more focused attention?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91245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7465-D03A-39A2-BD27-4B328023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FEA4CF-43EC-00F4-2572-32502B47AA2C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9410A5-14F0-D727-EB7F-466C384C321F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260B06-FF81-80E7-D7DF-DE85F863810F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FA9494A-F1B8-AFCC-679B-CCB0A7B996DA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08BC58-3654-8DCB-6A19-B02C7908E5CF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51586-8177-92D1-945A-70B97FE7414E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2FC452E-31E2-109B-1AFB-06C3A3E9E4B5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D032B6-4267-F7E5-4C4F-70BAE7849957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B17C268-8EB7-B7DD-8BD6-FAAB5979D4FA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F848B40-40F8-7667-C805-53D8F55E560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At Our School</a:t>
            </a:r>
            <a:endParaRPr lang="en-US" sz="4000" b="1" spc="-42" dirty="0">
              <a:solidFill>
                <a:srgbClr val="1D1D1B"/>
              </a:solidFill>
              <a:latin typeface="Poppins Bold"/>
              <a:ea typeface="Poppins Bold"/>
              <a:cs typeface="Poppi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C5E3F-9860-BC6A-0FF9-20DC2408EB69}"/>
              </a:ext>
            </a:extLst>
          </p:cNvPr>
          <p:cNvSpPr txBox="1"/>
          <p:nvPr/>
        </p:nvSpPr>
        <p:spPr>
          <a:xfrm>
            <a:off x="5283200" y="1204877"/>
            <a:ext cx="6096000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sz="3600" b="1" i="0" u="none" strike="noStrike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Why We’re Here</a:t>
            </a:r>
            <a:endParaRPr lang="en-US" sz="3600" dirty="0">
              <a:solidFill>
                <a:schemeClr val="accent1"/>
              </a:solidFill>
              <a:effectLst/>
            </a:endParaRPr>
          </a:p>
          <a:p>
            <a:pPr rtl="0">
              <a:buNone/>
            </a:pPr>
            <a:br>
              <a:rPr lang="en-US" sz="800" dirty="0"/>
            </a:br>
            <a:r>
              <a:rPr lang="en-US" sz="2000" dirty="0"/>
              <a:t>GO Teams play a vital role in decision-making that impacts the school’s direction, priorities, and overall success.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 dirty="0"/>
              <a:t>Stakeholder engagement ensures that the decisions we make reflect the real needs and voices of the people our schools serve.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 dirty="0"/>
              <a:t>We’re stronger when we bring others into the work—when we listen, learn, and co-create with families, students, staff, and community members.</a:t>
            </a:r>
          </a:p>
          <a:p>
            <a:pPr algn="ctr" rtl="0">
              <a:buNone/>
            </a:pPr>
            <a:br>
              <a:rPr lang="en-US" sz="2000" dirty="0"/>
            </a:br>
            <a:r>
              <a:rPr lang="en-US" sz="2667" b="1" dirty="0">
                <a:solidFill>
                  <a:schemeClr val="accent1"/>
                </a:solidFill>
              </a:rPr>
              <a:t>Today our GO Team will</a:t>
            </a:r>
            <a:r>
              <a:rPr lang="en-US" sz="2667" dirty="0"/>
              <a:t>:</a:t>
            </a:r>
            <a:r>
              <a:rPr lang="en-US" sz="2000" dirty="0"/>
              <a:t> Brainstorm ways to involve our school’s key stakeholders in our work.</a:t>
            </a:r>
          </a:p>
        </p:txBody>
      </p:sp>
    </p:spTree>
    <p:extLst>
      <p:ext uri="{BB962C8B-B14F-4D97-AF65-F5344CB8AC3E}">
        <p14:creationId xmlns:p14="http://schemas.microsoft.com/office/powerpoint/2010/main" val="7269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B6F9-727F-7A56-E95C-19C0F7BB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D6F71D-7AED-E1C1-92EC-80B76E538F77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717619-EC3D-93CF-58F5-2438C798BB6B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274427-C62C-0E86-1F86-D29154E46EE1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1FCD606-3A3A-99C6-D5A7-DC9441318487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2E73F2-BBFC-D7EB-2814-BCEB30BF8E9A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A76E1C5-0333-53F7-A681-547379722B11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7945BF4-E9EA-A937-F2CE-87F8FCBB69E2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B4E6245-E5AF-C5E6-C5CF-B3E8AF01F79A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CB8E90C-EA3A-E382-1720-4F2C221CCCA6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CB814235-77B5-B460-AA2F-D835B73E1AD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pPr marL="0" lvl="0" indent="0" algn="l"/>
            <a:r>
              <a:rPr lang="en-US" sz="4000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14CCC-FB80-F075-7F83-22ABF2C9398D}"/>
              </a:ext>
            </a:extLst>
          </p:cNvPr>
          <p:cNvSpPr txBox="1"/>
          <p:nvPr/>
        </p:nvSpPr>
        <p:spPr>
          <a:xfrm>
            <a:off x="5564253" y="989949"/>
            <a:ext cx="6096000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Here’s the challenge:</a:t>
            </a:r>
            <a:br>
              <a:rPr lang="en-US" sz="2133" dirty="0"/>
            </a:br>
            <a:endParaRPr lang="en-US" sz="2133" dirty="0"/>
          </a:p>
          <a:p>
            <a:r>
              <a:rPr lang="en-US" sz="1867" dirty="0"/>
              <a:t>We’re going to look at four groups—Families, Students, Staff, and Community.</a:t>
            </a:r>
          </a:p>
          <a:p>
            <a:endParaRPr lang="en-US" sz="1867" dirty="0"/>
          </a:p>
          <a:p>
            <a:r>
              <a:rPr lang="en-US" sz="1867" dirty="0"/>
              <a:t>For each group, we’ll ask and answer three questions:</a:t>
            </a:r>
          </a:p>
          <a:p>
            <a:endParaRPr lang="en-US" sz="1867" dirty="0"/>
          </a:p>
          <a:p>
            <a:pPr marL="342917" indent="-342917">
              <a:buFont typeface="+mj-lt"/>
              <a:buAutoNum type="arabicPeriod"/>
            </a:pPr>
            <a:r>
              <a:rPr lang="en-US" sz="1867" b="1" dirty="0"/>
              <a:t>INFORM</a:t>
            </a:r>
            <a:r>
              <a:rPr lang="en-US" sz="1867" dirty="0"/>
              <a:t> – What’s a fun or unexpected way to keep them in the loop?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 dirty="0"/>
              <a:t>INPUT</a:t>
            </a:r>
            <a:r>
              <a:rPr lang="en-US" sz="1867" dirty="0"/>
              <a:t> – What’s a meaningful way to get their ideas or feedback?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 dirty="0"/>
              <a:t>INVITE</a:t>
            </a:r>
            <a:r>
              <a:rPr lang="en-US" sz="1867" dirty="0"/>
              <a:t> – How can we bring them into the </a:t>
            </a:r>
            <a:r>
              <a:rPr lang="en-US" sz="1867" i="1" dirty="0"/>
              <a:t>work</a:t>
            </a:r>
            <a:r>
              <a:rPr lang="en-US" sz="1867" dirty="0"/>
              <a:t>, not just the audience?</a:t>
            </a:r>
          </a:p>
          <a:p>
            <a:endParaRPr lang="en-US" sz="1867" dirty="0"/>
          </a:p>
          <a:p>
            <a:r>
              <a:rPr lang="en-US" sz="1867" dirty="0"/>
              <a:t>Let’s get creative, specific, and push past the usual answers.</a:t>
            </a:r>
          </a:p>
          <a:p>
            <a:pPr algn="ctr" rtl="0"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685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2125-7240-E4A1-9F27-D4899CC1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030971-32DA-ED6C-4D7A-B15D68354ECF}"/>
              </a:ext>
            </a:extLst>
          </p:cNvPr>
          <p:cNvSpPr/>
          <p:nvPr/>
        </p:nvSpPr>
        <p:spPr>
          <a:xfrm>
            <a:off x="10102263" y="0"/>
            <a:ext cx="1267810" cy="982016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8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2FCC0A-D055-CA8D-17D0-FF3759A8B731}"/>
              </a:ext>
            </a:extLst>
          </p:cNvPr>
          <p:cNvSpPr/>
          <p:nvPr/>
        </p:nvSpPr>
        <p:spPr>
          <a:xfrm>
            <a:off x="217878" y="0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0" y="0"/>
                </a:moveTo>
                <a:lnTo>
                  <a:pt x="2007679" y="0"/>
                </a:lnTo>
                <a:lnTo>
                  <a:pt x="2007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86FB90-780E-5297-2A23-CCEA940187F0}"/>
              </a:ext>
            </a:extLst>
          </p:cNvPr>
          <p:cNvSpPr/>
          <p:nvPr/>
        </p:nvSpPr>
        <p:spPr>
          <a:xfrm rot="5400000" flipH="1">
            <a:off x="10151174" y="4457511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65C092-F929-1C6E-EC75-871F6CE94A05}"/>
              </a:ext>
            </a:extLst>
          </p:cNvPr>
          <p:cNvSpPr/>
          <p:nvPr/>
        </p:nvSpPr>
        <p:spPr>
          <a:xfrm>
            <a:off x="288522" y="6172201"/>
            <a:ext cx="1267810" cy="685800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b="-6922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3AF73-0721-2A0A-5320-844DFB00B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29625"/>
              </p:ext>
            </p:extLst>
          </p:nvPr>
        </p:nvGraphicFramePr>
        <p:xfrm>
          <a:off x="935126" y="685800"/>
          <a:ext cx="10201675" cy="55210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40335">
                  <a:extLst>
                    <a:ext uri="{9D8B030D-6E8A-4147-A177-3AD203B41FA5}">
                      <a16:colId xmlns:a16="http://schemas.microsoft.com/office/drawing/2014/main" val="13561871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54802630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207094955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327572576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1273805097"/>
                    </a:ext>
                  </a:extLst>
                </a:gridCol>
              </a:tblGrid>
              <a:tr h="584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FAMILIES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STUDENTS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COMMUNITY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171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INFORM</a:t>
                      </a:r>
                    </a:p>
                    <a:p>
                      <a:r>
                        <a:rPr lang="en-US" sz="1900" b="1" dirty="0"/>
                        <a:t>What’s a fun, unexpected way to keep them in the loop?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21187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INPUT</a:t>
                      </a:r>
                    </a:p>
                    <a:p>
                      <a:r>
                        <a:rPr lang="en-US" sz="1900" b="1" dirty="0"/>
                        <a:t>What’s a meaningful way to gather their ideas or feedback?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2222839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INVITE</a:t>
                      </a:r>
                    </a:p>
                    <a:p>
                      <a:r>
                        <a:rPr lang="en-US" sz="1900" b="1" dirty="0"/>
                        <a:t>How can we bring them into the work, not just the audience?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4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8B3-278E-5281-F5FC-9CB01DF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911C68-227D-202A-F33C-3066D32AD5BA}"/>
              </a:ext>
            </a:extLst>
          </p:cNvPr>
          <p:cNvGrpSpPr/>
          <p:nvPr/>
        </p:nvGrpSpPr>
        <p:grpSpPr>
          <a:xfrm>
            <a:off x="0" y="127000"/>
            <a:ext cx="2975223" cy="6731000"/>
            <a:chOff x="0" y="0"/>
            <a:chExt cx="1175397" cy="2709333"/>
          </a:xfrm>
          <a:solidFill>
            <a:schemeClr val="accent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D9DCE0-F5F4-6CCA-652E-218139920E30}"/>
                </a:ext>
              </a:extLst>
            </p:cNvPr>
            <p:cNvSpPr/>
            <p:nvPr/>
          </p:nvSpPr>
          <p:spPr>
            <a:xfrm>
              <a:off x="0" y="0"/>
              <a:ext cx="1175397" cy="2709333"/>
            </a:xfrm>
            <a:custGeom>
              <a:avLst/>
              <a:gdLst/>
              <a:ahLst/>
              <a:cxnLst/>
              <a:rect l="l" t="t" r="r" b="b"/>
              <a:pathLst>
                <a:path w="1175397" h="2709333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79913-EC79-A653-B748-3CA32E10F43F}"/>
                </a:ext>
              </a:extLst>
            </p:cNvPr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11EE27-F5A7-DC00-657D-C62A4AF58E4D}"/>
              </a:ext>
            </a:extLst>
          </p:cNvPr>
          <p:cNvSpPr/>
          <p:nvPr/>
        </p:nvSpPr>
        <p:spPr>
          <a:xfrm>
            <a:off x="6847402" y="6263186"/>
            <a:ext cx="2086662" cy="59481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11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72DF3-E001-4028-A38C-9C748FAC9246}"/>
              </a:ext>
            </a:extLst>
          </p:cNvPr>
          <p:cNvSpPr/>
          <p:nvPr/>
        </p:nvSpPr>
        <p:spPr>
          <a:xfrm>
            <a:off x="1817551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CE1D60-11BE-119F-8509-2C2136098779}"/>
              </a:ext>
            </a:extLst>
          </p:cNvPr>
          <p:cNvSpPr/>
          <p:nvPr/>
        </p:nvSpPr>
        <p:spPr>
          <a:xfrm rot="-54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D5B76-23B7-4FD1-29E8-CF0807EE53AF}"/>
              </a:ext>
            </a:extLst>
          </p:cNvPr>
          <p:cNvSpPr txBox="1"/>
          <p:nvPr/>
        </p:nvSpPr>
        <p:spPr>
          <a:xfrm>
            <a:off x="5306040" y="2600076"/>
            <a:ext cx="6479560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en-US" sz="4400" b="1" dirty="0">
                <a:solidFill>
                  <a:schemeClr val="accent1"/>
                </a:solidFill>
                <a:latin typeface="Calibri"/>
              </a:rPr>
              <a:t>West Manor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AND 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FY26 BUDGET ADJUSTMENT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3E23249-95F8-B902-9907-477E0DB25C3A}"/>
              </a:ext>
            </a:extLst>
          </p:cNvPr>
          <p:cNvGrpSpPr/>
          <p:nvPr/>
        </p:nvGrpSpPr>
        <p:grpSpPr>
          <a:xfrm>
            <a:off x="726549" y="1379480"/>
            <a:ext cx="4109591" cy="4099040"/>
            <a:chOff x="0" y="0"/>
            <a:chExt cx="1623542" cy="1619374"/>
          </a:xfrm>
          <a:solidFill>
            <a:schemeClr val="accent2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AA3E9A-1A69-867C-E5F4-8963A4FC927C}"/>
                </a:ext>
              </a:extLst>
            </p:cNvPr>
            <p:cNvSpPr/>
            <p:nvPr/>
          </p:nvSpPr>
          <p:spPr>
            <a:xfrm>
              <a:off x="0" y="0"/>
              <a:ext cx="1623542" cy="1619374"/>
            </a:xfrm>
            <a:custGeom>
              <a:avLst/>
              <a:gdLst/>
              <a:ahLst/>
              <a:cxnLst/>
              <a:rect l="l" t="t" r="r" b="b"/>
              <a:pathLst>
                <a:path w="1623542" h="1619374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7477475-A222-6503-52B6-7B6B900125A5}"/>
                </a:ext>
              </a:extLst>
            </p:cNvPr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2ECC94-9923-A6B5-7E37-662163F0F745}"/>
              </a:ext>
            </a:extLst>
          </p:cNvPr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Last Revised: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9/4/2025</a:t>
            </a:r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75F166F4-683D-A49F-1523-E5EB6709CB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865" y="1793613"/>
            <a:ext cx="3349785" cy="35931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512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24" y="934571"/>
            <a:ext cx="7031450" cy="5539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School Strategic Plan</a:t>
            </a:r>
          </a:p>
          <a:p>
            <a:r>
              <a:rPr lang="en-US" sz="1800" dirty="0"/>
              <a:t>	Strategic Plan &amp; Priorities Review</a:t>
            </a:r>
          </a:p>
          <a:p>
            <a:r>
              <a:rPr lang="en-US" sz="1800" dirty="0"/>
              <a:t>	SMART Goals</a:t>
            </a:r>
          </a:p>
          <a:p>
            <a:r>
              <a:rPr lang="en-US" sz="1800" dirty="0"/>
              <a:t>Data Discussion</a:t>
            </a:r>
          </a:p>
          <a:p>
            <a:r>
              <a:rPr lang="en-US" sz="1800" dirty="0"/>
              <a:t>	Spring MAPS and GMAS</a:t>
            </a:r>
            <a:endParaRPr lang="en-US" sz="1800" dirty="0">
              <a:cs typeface="Sabon Next LT"/>
            </a:endParaRPr>
          </a:p>
          <a:p>
            <a:r>
              <a:rPr lang="en-US" sz="1800" dirty="0">
                <a:cs typeface="Sabon Next LT"/>
              </a:rPr>
              <a:t>Stakeholder Engagement At Our School </a:t>
            </a:r>
            <a:endParaRPr lang="en-US" sz="1800" dirty="0"/>
          </a:p>
          <a:p>
            <a:r>
              <a:rPr lang="en-US" sz="1800" dirty="0"/>
              <a:t>Principal’s Report</a:t>
            </a:r>
          </a:p>
          <a:p>
            <a:r>
              <a:rPr lang="en-US" sz="1800" dirty="0"/>
              <a:t>	Current Enrollment &amp; Leveling</a:t>
            </a:r>
          </a:p>
          <a:p>
            <a:r>
              <a:rPr lang="en-US" sz="1800" dirty="0"/>
              <a:t>	Information about our school</a:t>
            </a:r>
          </a:p>
          <a:p>
            <a:r>
              <a:rPr lang="en-US" sz="1800" dirty="0">
                <a:latin typeface="Sabon Next LT"/>
                <a:ea typeface="Calibri"/>
                <a:cs typeface="Sabon Next LT"/>
              </a:rPr>
              <a:t>APS Forward 2040: Comprehensive Long-Range Facilities Plan </a:t>
            </a:r>
            <a:endParaRPr lang="en-US" sz="180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B7F6B-3418-5E13-5FA1-8E640CF2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DC48AE2-B711-E520-82A5-54355CA4F6A4}"/>
              </a:ext>
            </a:extLst>
          </p:cNvPr>
          <p:cNvGrpSpPr/>
          <p:nvPr/>
        </p:nvGrpSpPr>
        <p:grpSpPr>
          <a:xfrm>
            <a:off x="-5348" y="127000"/>
            <a:ext cx="5537200" cy="6731000"/>
            <a:chOff x="0" y="0"/>
            <a:chExt cx="2389791" cy="2709333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8ADF78-115F-4645-2E94-9A726FA73D31}"/>
                </a:ext>
              </a:extLst>
            </p:cNvPr>
            <p:cNvSpPr/>
            <p:nvPr/>
          </p:nvSpPr>
          <p:spPr>
            <a:xfrm>
              <a:off x="0" y="0"/>
              <a:ext cx="2389791" cy="2709333"/>
            </a:xfrm>
            <a:custGeom>
              <a:avLst/>
              <a:gdLst/>
              <a:ahLst/>
              <a:cxnLst/>
              <a:rect l="l" t="t" r="r" b="b"/>
              <a:pathLst>
                <a:path w="2389791" h="2709333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1EF614-E443-1BC5-B65C-61CC90035590}"/>
                </a:ext>
              </a:extLst>
            </p:cNvPr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59DEFC-8142-5A52-651C-CECE5A22AADC}"/>
              </a:ext>
            </a:extLst>
          </p:cNvPr>
          <p:cNvSpPr/>
          <p:nvPr/>
        </p:nvSpPr>
        <p:spPr>
          <a:xfrm>
            <a:off x="3380613" y="88201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7EDD0E-CCB8-AC3E-3AAF-417F0E656820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13" name="Graphic 12" descr="Settings outline">
            <a:extLst>
              <a:ext uri="{FF2B5EF4-FFF2-40B4-BE49-F238E27FC236}">
                <a16:creationId xmlns:a16="http://schemas.microsoft.com/office/drawing/2014/main" id="{2FE7E987-7BC1-A69A-0875-AB03C2EB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20AEB9-F1BC-62C2-8763-3DCF2990D791}"/>
              </a:ext>
            </a:extLst>
          </p:cNvPr>
          <p:cNvSpPr txBox="1">
            <a:spLocks/>
          </p:cNvSpPr>
          <p:nvPr/>
        </p:nvSpPr>
        <p:spPr>
          <a:xfrm>
            <a:off x="3727359" y="76500"/>
            <a:ext cx="6766560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609630"/>
            <a:r>
              <a:rPr lang="en-US" b="1" dirty="0">
                <a:solidFill>
                  <a:prstClr val="black"/>
                </a:solidFill>
              </a:rPr>
              <a:t>Enrollment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E9A391F-C2B3-FD76-ADCD-BAC7198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pPr defTabSz="60963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63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B40945B2-356A-59F9-41DE-0B08F272E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924399"/>
              </p:ext>
            </p:extLst>
          </p:nvPr>
        </p:nvGraphicFramePr>
        <p:xfrm>
          <a:off x="5850459" y="819220"/>
          <a:ext cx="427672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15-Day Count(08.22.25)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graphicFrame>
        <p:nvGraphicFramePr>
          <p:cNvPr id="18" name="Table 23">
            <a:extLst>
              <a:ext uri="{FF2B5EF4-FFF2-40B4-BE49-F238E27FC236}">
                <a16:creationId xmlns:a16="http://schemas.microsoft.com/office/drawing/2014/main" id="{148A1D9D-F432-7CC0-030B-6D73F11C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64442"/>
              </p:ext>
            </p:extLst>
          </p:nvPr>
        </p:nvGraphicFramePr>
        <p:xfrm>
          <a:off x="5588146" y="2987877"/>
          <a:ext cx="6397535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8610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1426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$</a:t>
                      </a:r>
                      <a:r>
                        <a:rPr lang="en-US" sz="2400" b="0" i="1" dirty="0">
                          <a:solidFill>
                            <a:schemeClr val="accent1"/>
                          </a:solidFill>
                        </a:rPr>
                        <a:t>83468</a:t>
                      </a:r>
                    </a:p>
                    <a:p>
                      <a:endParaRPr lang="en-US" sz="2400" b="0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CF1227-69A0-0F5C-633E-6EBA5545529B}"/>
              </a:ext>
            </a:extLst>
          </p:cNvPr>
          <p:cNvSpPr txBox="1"/>
          <p:nvPr/>
        </p:nvSpPr>
        <p:spPr>
          <a:xfrm>
            <a:off x="5531852" y="4987812"/>
            <a:ext cx="6629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1200" dirty="0">
                <a:solidFill>
                  <a:prstClr val="black"/>
                </a:solidFill>
                <a:latin typeface="Calibri"/>
              </a:rPr>
              <a:t>*The budget adjustment reflects the impact of the following: Enrollment changes, school reserves, Title I Part A, Title I- Family Engagement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491EC-288F-9BF5-E5FA-FDCAFF8CDA28}"/>
              </a:ext>
            </a:extLst>
          </p:cNvPr>
          <p:cNvSpPr txBox="1">
            <a:spLocks/>
          </p:cNvSpPr>
          <p:nvPr/>
        </p:nvSpPr>
        <p:spPr>
          <a:xfrm>
            <a:off x="5508081" y="5952108"/>
            <a:ext cx="6766560" cy="322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harmless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8AE4D8-F0BC-5390-75DB-E0926EDF9AFE}"/>
              </a:ext>
            </a:extLst>
          </p:cNvPr>
          <p:cNvSpPr txBox="1"/>
          <p:nvPr/>
        </p:nvSpPr>
        <p:spPr>
          <a:xfrm>
            <a:off x="5576260" y="6185575"/>
            <a:ext cx="658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 dirty="0">
                <a:solidFill>
                  <a:prstClr val="black"/>
                </a:solidFill>
              </a:rPr>
              <a:t>To support academic stability in schools,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budgets were not reduced beyond school reserves. </a:t>
            </a:r>
          </a:p>
        </p:txBody>
      </p:sp>
    </p:spTree>
    <p:extLst>
      <p:ext uri="{BB962C8B-B14F-4D97-AF65-F5344CB8AC3E}">
        <p14:creationId xmlns:p14="http://schemas.microsoft.com/office/powerpoint/2010/main" val="327025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45C-195A-861B-AA65-E653778FE3CD}"/>
              </a:ext>
            </a:extLst>
          </p:cNvPr>
          <p:cNvSpPr txBox="1">
            <a:spLocks/>
          </p:cNvSpPr>
          <p:nvPr/>
        </p:nvSpPr>
        <p:spPr>
          <a:xfrm>
            <a:off x="914400" y="204462"/>
            <a:ext cx="10972800" cy="836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Summary of Changes as a Result of FY26 Budget Adjustment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0A4DCBB-ADBF-22E1-C302-EE0BF2B4F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223493"/>
              </p:ext>
            </p:extLst>
          </p:nvPr>
        </p:nvGraphicFramePr>
        <p:xfrm>
          <a:off x="1134637" y="93980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r>
                        <a:rPr lang="en-US" sz="1800" dirty="0"/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additional resources will be purchased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69C0B-9A6A-1F34-9392-EABD98E73DCD}"/>
              </a:ext>
            </a:extLst>
          </p:cNvPr>
          <p:cNvGraphicFramePr>
            <a:graphicFrameLocks noGrp="1"/>
          </p:cNvGraphicFramePr>
          <p:nvPr/>
        </p:nvGraphicFramePr>
        <p:xfrm>
          <a:off x="1134638" y="4140200"/>
          <a:ext cx="104969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0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 dirty="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 dirty="0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 dirty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 dirty="0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 dirty="0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 dirty="0"/>
              <a:t>November 10</a:t>
            </a:r>
          </a:p>
          <a:p>
            <a:r>
              <a:rPr lang="en-US" sz="1867" b="1" dirty="0">
                <a:solidFill>
                  <a:schemeClr val="accent4"/>
                </a:solidFill>
              </a:rPr>
              <a:t>Virtual</a:t>
            </a:r>
            <a:r>
              <a:rPr lang="en-US" sz="1867" dirty="0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 dirty="0">
                <a:solidFill>
                  <a:schemeClr val="accent4"/>
                </a:solidFill>
              </a:rPr>
              <a:t>In-person</a:t>
            </a:r>
            <a:r>
              <a:rPr lang="en-US" sz="1867" dirty="0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 dirty="0"/>
          </a:p>
          <a:p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dirty="0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 dirty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ACE4-ACD9-5D20-347E-D9F30EF9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C4EFB-F3DE-A127-15B9-81D825C9CF92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3B9E07-449A-9D8B-4BEC-FAEA6F87E5D1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1E664E-ABB7-AB06-8F6A-AD334D935F5A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538DBA3-BA35-F109-CD6A-FBEED72A2461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2A3036-D3D3-FBE7-1DBA-72315E542710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B3EA6B-E77C-DFAA-4CFE-CA0C4E8F8437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8C8B37-13C1-2732-5B39-1F1374307DB2}"/>
              </a:ext>
            </a:extLst>
          </p:cNvPr>
          <p:cNvSpPr txBox="1"/>
          <p:nvPr/>
        </p:nvSpPr>
        <p:spPr>
          <a:xfrm>
            <a:off x="6451600" y="408908"/>
            <a:ext cx="5577821" cy="1910165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6400" b="1" dirty="0">
                <a:ln>
                  <a:solidFill>
                    <a:prstClr val="black"/>
                  </a:solidFill>
                </a:ln>
                <a:solidFill>
                  <a:srgbClr val="80818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SAVE THE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25048-9AE2-0E6B-10ED-031E8D10A256}"/>
              </a:ext>
            </a:extLst>
          </p:cNvPr>
          <p:cNvSpPr txBox="1"/>
          <p:nvPr/>
        </p:nvSpPr>
        <p:spPr>
          <a:xfrm>
            <a:off x="6692429" y="4332598"/>
            <a:ext cx="480927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4266" b="1" spc="-42" dirty="0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Saturday</a:t>
            </a:r>
          </a:p>
          <a:p>
            <a:pPr algn="ctr" defTabSz="609630">
              <a:lnSpc>
                <a:spcPts val="4266"/>
              </a:lnSpc>
            </a:pPr>
            <a:r>
              <a:rPr lang="en-US" sz="4266" b="1" spc="-42" dirty="0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September 27</a:t>
            </a:r>
          </a:p>
          <a:p>
            <a:pPr algn="ctr" defTabSz="609630">
              <a:lnSpc>
                <a:spcPts val="4266"/>
              </a:lnSpc>
            </a:pPr>
            <a:r>
              <a:rPr lang="en-US" sz="4266" b="1" spc="-42" dirty="0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8:30 AM – 2:30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20DAB-C7E2-B969-F1AE-A700159F36D1}"/>
              </a:ext>
            </a:extLst>
          </p:cNvPr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800"/>
              </a:spcAft>
            </a:pPr>
            <a:r>
              <a:rPr lang="en-US" sz="2667" b="1" spc="-42" dirty="0"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Come learn more about: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 dirty="0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Your school’s 2025-2030 Strategic Plan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 dirty="0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Stakeholder Engagement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 dirty="0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APS Forward 2040</a:t>
            </a:r>
          </a:p>
          <a:p>
            <a:pPr algn="ctr" defTabSz="609630">
              <a:spcAft>
                <a:spcPts val="800"/>
              </a:spcAft>
            </a:pPr>
            <a:r>
              <a:rPr lang="en-US" sz="2667" i="1" spc="-42" dirty="0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…and much more</a:t>
            </a:r>
          </a:p>
          <a:p>
            <a:pPr algn="ctr" defTabSz="609630"/>
            <a:endParaRPr lang="en-US" sz="2133" spc="-42" dirty="0">
              <a:solidFill>
                <a:srgbClr val="1D1D1B"/>
              </a:solidFill>
              <a:latin typeface="Segoe UI" panose="020B0502040204020203" pitchFamily="34" charset="0"/>
              <a:ea typeface="Poppins Bold"/>
              <a:cs typeface="Segoe UI" panose="020B0502040204020203" pitchFamily="34" charset="0"/>
              <a:sym typeface="Poppi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1855-527A-1E0D-9E9C-636CEE76157F}"/>
              </a:ext>
            </a:extLst>
          </p:cNvPr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b="1" spc="-42" dirty="0">
                <a:solidFill>
                  <a:prstClr val="black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Bring the full GO Team</a:t>
            </a:r>
          </a:p>
          <a:p>
            <a:pPr algn="ctr" defTabSz="609630"/>
            <a:r>
              <a:rPr lang="en-US" sz="2133" b="1" dirty="0">
                <a:solidFill>
                  <a:srgbClr val="808184"/>
                </a:solidFill>
                <a:latin typeface="Calibri"/>
              </a:rPr>
              <a:t>Come ready to collaborate, contribute, and create the future!</a:t>
            </a:r>
            <a:r>
              <a:rPr lang="en-US" sz="2133" b="1" spc="-42" dirty="0">
                <a:solidFill>
                  <a:srgbClr val="808184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ACA0B9F-D6CC-EBF0-42DD-46E2E706DFB4}"/>
              </a:ext>
            </a:extLst>
          </p:cNvPr>
          <p:cNvSpPr txBox="1"/>
          <p:nvPr/>
        </p:nvSpPr>
        <p:spPr>
          <a:xfrm>
            <a:off x="6355090" y="2525403"/>
            <a:ext cx="5577821" cy="1350497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5867" dirty="0">
                <a:ln>
                  <a:solidFill>
                    <a:srgbClr val="808184"/>
                  </a:solidFill>
                </a:ln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G3 Summit</a:t>
            </a:r>
          </a:p>
          <a:p>
            <a:pPr algn="ctr" defTabSz="609630"/>
            <a:r>
              <a:rPr lang="en-US" sz="2933" dirty="0">
                <a:solidFill>
                  <a:prstClr val="black"/>
                </a:solidFill>
                <a:latin typeface="Segoe UI" panose="020B0502040204020203" pitchFamily="34" charset="0"/>
              </a:rPr>
              <a:t>Go</a:t>
            </a:r>
            <a:r>
              <a:rPr lang="en-US" sz="2933" b="1" dirty="0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 dirty="0">
                <a:solidFill>
                  <a:prstClr val="black"/>
                </a:solidFill>
                <a:latin typeface="Segoe UI" panose="020B0502040204020203" pitchFamily="34" charset="0"/>
              </a:rPr>
              <a:t>Grow</a:t>
            </a:r>
            <a:r>
              <a:rPr lang="en-US" sz="2933" b="1" dirty="0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 dirty="0">
                <a:solidFill>
                  <a:prstClr val="black"/>
                </a:solidFill>
                <a:latin typeface="Segoe UI" panose="020B0502040204020203" pitchFamily="34" charset="0"/>
              </a:rPr>
              <a:t>Govern</a:t>
            </a:r>
            <a:r>
              <a:rPr lang="en-US" sz="2933" b="1" dirty="0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endParaRPr sz="2933" b="1" dirty="0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9C6B-2B54-6F27-54AA-D7B1480CA8CB}"/>
              </a:ext>
            </a:extLst>
          </p:cNvPr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867" b="1" spc="-42" dirty="0">
                <a:ln>
                  <a:solidFill>
                    <a:srgbClr val="808184"/>
                  </a:solidFill>
                </a:ln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IN-PERSON</a:t>
            </a:r>
          </a:p>
        </p:txBody>
      </p:sp>
    </p:spTree>
    <p:extLst>
      <p:ext uri="{BB962C8B-B14F-4D97-AF65-F5344CB8AC3E}">
        <p14:creationId xmlns:p14="http://schemas.microsoft.com/office/powerpoint/2010/main" val="399987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4450620" y="135804"/>
            <a:ext cx="251626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grades 3-5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scoring proficient or above on Milestones/ MAP  in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reading by 3% </a:t>
            </a:r>
          </a:p>
        </p:txBody>
      </p:sp>
      <p:sp>
        <p:nvSpPr>
          <p:cNvPr id="337" name="Google Shape;337;p11"/>
          <p:cNvSpPr/>
          <p:nvPr/>
        </p:nvSpPr>
        <p:spPr>
          <a:xfrm>
            <a:off x="4313259" y="753034"/>
            <a:ext cx="2287097" cy="10684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Increase the % of grades 3-5 students scoring proficient or above on Milestones/MAP  in math by 3%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Increase the percentage of students with 10 or less absences by 3%</a:t>
            </a:r>
            <a:endParaRPr lang="en-US" dirty="0"/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4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6DF0-9620-C560-EE73-D65B5F1F5E2A}"/>
              </a:ext>
            </a:extLst>
          </p:cNvPr>
          <p:cNvSpPr txBox="1"/>
          <p:nvPr/>
        </p:nvSpPr>
        <p:spPr>
          <a:xfrm>
            <a:off x="1443406" y="2602195"/>
            <a:ext cx="609750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5.Increasing Teacher knowledge of Standards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6.Increase Teacher knowledge of IB Program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Provide support to students and stakeholders in need</a:t>
            </a:r>
          </a:p>
        </p:txBody>
      </p:sp>
    </p:spTree>
    <p:extLst>
      <p:ext uri="{BB962C8B-B14F-4D97-AF65-F5344CB8AC3E}">
        <p14:creationId xmlns:p14="http://schemas.microsoft.com/office/powerpoint/2010/main" val="227932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/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/>
        </p:nvGraphicFramePr>
        <p:xfrm>
          <a:off x="3199384" y="1211156"/>
          <a:ext cx="8128000" cy="23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/>
        </p:nvGraphicFramePr>
        <p:xfrm>
          <a:off x="3012038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55169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Spring MAP Results</a:t>
            </a:r>
          </a:p>
        </p:txBody>
      </p:sp>
      <p:pic>
        <p:nvPicPr>
          <p:cNvPr id="3" name="Picture 2" descr="A screenshot of a chart">
            <a:extLst>
              <a:ext uri="{FF2B5EF4-FFF2-40B4-BE49-F238E27FC236}">
                <a16:creationId xmlns:a16="http://schemas.microsoft.com/office/drawing/2014/main" id="{7D71D4E5-63F0-554C-1854-F74CEFF5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628775"/>
            <a:ext cx="7437516" cy="48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17AB5-0702-4A48-5040-300C96F1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2619469" y="1403287"/>
            <a:ext cx="6669386" cy="43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FCC11275-1E31-45B2-BB4A-EBED915EBDA0}"/>
    </a:ext>
  </a:extLst>
</a:theme>
</file>

<file path=ppt/theme/theme4.xml><?xml version="1.0" encoding="utf-8"?>
<a:theme xmlns:a="http://schemas.openxmlformats.org/drawingml/2006/main" name="2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02E44F07-5C33-4E6C-9FD9-59978584356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8dcae609-94e2-4108-915c-852935aa21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849F20-550D-491F-B22C-F2D6E6876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ae609-94e2-4108-915c-852935aa21ad"/>
    <ds:schemaRef ds:uri="e136758a-e7f7-4029-9cdc-709c7a6ff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d37e30bb-5f32-4411-a640-0b4044b692bf"/>
    <ds:schemaRef ds:uri="ffb952a0-74d9-4848-89d6-000c4b1b707a"/>
    <ds:schemaRef ds:uri="http://schemas.microsoft.com/office/2006/metadata/properties"/>
    <ds:schemaRef ds:uri="http://schemas.microsoft.com/office/infopath/2007/PartnerControls"/>
    <ds:schemaRef ds:uri="8dcae609-94e2-4108-915c-852935aa21ad"/>
    <ds:schemaRef ds:uri="e136758a-e7f7-4029-9cdc-709c7a6ff021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1759</TotalTime>
  <Words>2214</Words>
  <Application>Microsoft Office PowerPoint</Application>
  <PresentationFormat>Widescreen</PresentationFormat>
  <Paragraphs>257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Aptos</vt:lpstr>
      <vt:lpstr>Arial</vt:lpstr>
      <vt:lpstr>Arial Black</vt:lpstr>
      <vt:lpstr>Avenir Next LT Pro</vt:lpstr>
      <vt:lpstr>Calibri</vt:lpstr>
      <vt:lpstr>Poppins</vt:lpstr>
      <vt:lpstr>Poppins Bold</vt:lpstr>
      <vt:lpstr>Sabon Next LT</vt:lpstr>
      <vt:lpstr>Segoe UI</vt:lpstr>
      <vt:lpstr>Segoe UI Black</vt:lpstr>
      <vt:lpstr>Tenorite</vt:lpstr>
      <vt:lpstr>Trebuchet MS</vt:lpstr>
      <vt:lpstr>Tw Cen MT</vt:lpstr>
      <vt:lpstr>Verdana</vt:lpstr>
      <vt:lpstr>Office Theme</vt:lpstr>
      <vt:lpstr>2022 Principal's Report Template - Mtg 1</vt:lpstr>
      <vt:lpstr>ShapesVTI</vt:lpstr>
      <vt:lpstr>2_Office Theme</vt:lpstr>
      <vt:lpstr>GO Team Meeting #1 </vt:lpstr>
      <vt:lpstr>Agenda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Glows &amp; Grows  ELA/Reading Overall proficiency is 39.7%, with a +7.6-point gain from 2024. 3rd grade showed exceptional growth (+27.1 pts), reaching 41.0% proficiency. 5th grade also made strong gains (+9.2 pts to 46.7%). 4th grade declined significantly by -10.7 pts to 29.7% Math Overall Math proficiency is 32.5%. 5th grade was a bright spot with +19.4 pts (now at 44.4%). 4th grade experienced a dramatic drop of -33.7 pts (now 19.4%), representing a major outlier. 3rd grade held steady with a slight increase of +3.0 pts Science Science proficiency rose to 46.7%, with a substantial +32.1-point gain, primarily driven by improvements in 5th grade performance West Manor Embargoed Mi…. </vt:lpstr>
      <vt:lpstr>Glows &amp; Grows  Bright Spots by Student Group Hispanic students excelled in ELA with a +13.7-point increase, reaching 47.1% proficiency. Black and ED students showed major gains in Science: Black students: +33.5 pts (48.5% proficient) ED students: +32.1 pts (46.7% proficient) Nearly all student groups demonstrated improvement in ELA, with the exception of EL students Declines to Monitor Hispanic students saw a sharp decline in Math (-25.5 pts). SWD students continue to struggle with very low performance in both ELA (11.1%) and Math (11.1%), despite a slight ELA gain. EL students declined in ELA (-6.4) and performed below average in Math (33.3%). ED students showed no ELA growth and a -3.4 pt drop in Math  </vt:lpstr>
      <vt:lpstr>GO Team Discussion: Data Protocol</vt:lpstr>
      <vt:lpstr>Timeline for GO Teams</vt:lpstr>
      <vt:lpstr>Questions?</vt:lpstr>
      <vt:lpstr>PowerPoint Presentation</vt:lpstr>
      <vt:lpstr>PowerPoint Presentation</vt:lpstr>
      <vt:lpstr>PowerPoint Presentation</vt:lpstr>
      <vt:lpstr>Principal’s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Lawrence, Reginald</cp:lastModifiedBy>
  <cp:revision>86</cp:revision>
  <dcterms:created xsi:type="dcterms:W3CDTF">2025-08-15T16:08:51Z</dcterms:created>
  <dcterms:modified xsi:type="dcterms:W3CDTF">2025-09-05T17:35:47Z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